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453" r:id="rId3"/>
    <p:sldId id="588" r:id="rId4"/>
    <p:sldId id="589" r:id="rId5"/>
    <p:sldId id="590" r:id="rId6"/>
    <p:sldId id="2454" r:id="rId7"/>
    <p:sldId id="24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01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470"/>
    <p:restoredTop sz="94694"/>
  </p:normalViewPr>
  <p:slideViewPr>
    <p:cSldViewPr snapToGrid="0" snapToObjects="1">
      <p:cViewPr varScale="1">
        <p:scale>
          <a:sx n="67" d="100"/>
          <a:sy n="67" d="100"/>
        </p:scale>
        <p:origin x="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voula Stylianou" userId="585a7405-eaf7-4377-9d9b-f12132e7d889" providerId="ADAL" clId="{6CB2F69D-66BB-4200-97BC-F1BC00F66F52}"/>
    <pc:docChg chg="custSel modSld">
      <pc:chgData name="Savoula Stylianou" userId="585a7405-eaf7-4377-9d9b-f12132e7d889" providerId="ADAL" clId="{6CB2F69D-66BB-4200-97BC-F1BC00F66F52}" dt="2021-03-11T20:29:04.111" v="1" actId="27636"/>
      <pc:docMkLst>
        <pc:docMk/>
      </pc:docMkLst>
      <pc:sldChg chg="modSp mod">
        <pc:chgData name="Savoula Stylianou" userId="585a7405-eaf7-4377-9d9b-f12132e7d889" providerId="ADAL" clId="{6CB2F69D-66BB-4200-97BC-F1BC00F66F52}" dt="2021-03-11T20:29:04.111" v="1" actId="27636"/>
        <pc:sldMkLst>
          <pc:docMk/>
          <pc:sldMk cId="2848503888" sldId="256"/>
        </pc:sldMkLst>
        <pc:spChg chg="mod">
          <ac:chgData name="Savoula Stylianou" userId="585a7405-eaf7-4377-9d9b-f12132e7d889" providerId="ADAL" clId="{6CB2F69D-66BB-4200-97BC-F1BC00F66F52}" dt="2021-03-11T20:29:04.111" v="1" actId="27636"/>
          <ac:spMkLst>
            <pc:docMk/>
            <pc:sldMk cId="2848503888" sldId="256"/>
            <ac:spMk id="3" creationId="{4EFD6C5A-AD37-4C4D-8177-D3E202A3936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76EC7E-7C9B-D946-99EB-B9AD8A96C05E}" type="datetimeFigureOut">
              <a:rPr lang="en-US" smtClean="0"/>
              <a:t>3/11/2021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05B154-2483-2547-8F40-0D49AA18788E}" type="slidenum">
              <a:rPr lang="en-US" smtClean="0"/>
              <a:t>‹#›</a:t>
            </a:fld>
            <a:endParaRPr lang="en-US"/>
          </a:p>
        </p:txBody>
      </p:sp>
    </p:spTree>
    <p:extLst>
      <p:ext uri="{BB962C8B-B14F-4D97-AF65-F5344CB8AC3E}">
        <p14:creationId xmlns:p14="http://schemas.microsoft.com/office/powerpoint/2010/main" val="211120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7DCF9-7AEF-4748-9CDE-7CA2BA7A10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139475-3147-A14A-B39E-85AB17FECF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956AC4-87E1-D04D-8496-F90FB21D5AF0}"/>
              </a:ext>
            </a:extLst>
          </p:cNvPr>
          <p:cNvSpPr>
            <a:spLocks noGrp="1"/>
          </p:cNvSpPr>
          <p:nvPr>
            <p:ph type="dt" sz="half" idx="10"/>
          </p:nvPr>
        </p:nvSpPr>
        <p:spPr/>
        <p:txBody>
          <a:bodyPr/>
          <a:lstStyle/>
          <a:p>
            <a:fld id="{98BDC5D9-CA53-8C4E-8CA8-A0D83E81BE11}" type="datetimeFigureOut">
              <a:rPr lang="en-US" smtClean="0"/>
              <a:t>3/11/2021</a:t>
            </a:fld>
            <a:endParaRPr lang="en-US"/>
          </a:p>
        </p:txBody>
      </p:sp>
      <p:sp>
        <p:nvSpPr>
          <p:cNvPr id="5" name="Footer Placeholder 4">
            <a:extLst>
              <a:ext uri="{FF2B5EF4-FFF2-40B4-BE49-F238E27FC236}">
                <a16:creationId xmlns:a16="http://schemas.microsoft.com/office/drawing/2014/main" id="{B5F093A7-3A5D-2744-AF82-911EE5C850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A026EF-9008-7843-BABE-144AD49CA3D7}"/>
              </a:ext>
            </a:extLst>
          </p:cNvPr>
          <p:cNvSpPr>
            <a:spLocks noGrp="1"/>
          </p:cNvSpPr>
          <p:nvPr>
            <p:ph type="sldNum" sz="quarter" idx="12"/>
          </p:nvPr>
        </p:nvSpPr>
        <p:spPr/>
        <p:txBody>
          <a:bodyPr/>
          <a:lstStyle/>
          <a:p>
            <a:fld id="{9CB6C9FC-138E-C246-BA14-BE4D486BA8F6}" type="slidenum">
              <a:rPr lang="en-US" smtClean="0"/>
              <a:t>‹#›</a:t>
            </a:fld>
            <a:endParaRPr lang="en-US"/>
          </a:p>
        </p:txBody>
      </p:sp>
    </p:spTree>
    <p:extLst>
      <p:ext uri="{BB962C8B-B14F-4D97-AF65-F5344CB8AC3E}">
        <p14:creationId xmlns:p14="http://schemas.microsoft.com/office/powerpoint/2010/main" val="1979832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5A37-1206-5C4F-9F92-A737E06122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2898AE-09A7-B64A-8F2B-BA2B86CD03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E98DD6-54A2-FD48-869F-426425976DA9}"/>
              </a:ext>
            </a:extLst>
          </p:cNvPr>
          <p:cNvSpPr>
            <a:spLocks noGrp="1"/>
          </p:cNvSpPr>
          <p:nvPr>
            <p:ph type="dt" sz="half" idx="10"/>
          </p:nvPr>
        </p:nvSpPr>
        <p:spPr/>
        <p:txBody>
          <a:bodyPr/>
          <a:lstStyle/>
          <a:p>
            <a:fld id="{98BDC5D9-CA53-8C4E-8CA8-A0D83E81BE11}" type="datetimeFigureOut">
              <a:rPr lang="en-US" smtClean="0"/>
              <a:t>3/11/2021</a:t>
            </a:fld>
            <a:endParaRPr lang="en-US"/>
          </a:p>
        </p:txBody>
      </p:sp>
      <p:sp>
        <p:nvSpPr>
          <p:cNvPr id="5" name="Footer Placeholder 4">
            <a:extLst>
              <a:ext uri="{FF2B5EF4-FFF2-40B4-BE49-F238E27FC236}">
                <a16:creationId xmlns:a16="http://schemas.microsoft.com/office/drawing/2014/main" id="{FA651619-B5A3-9548-9021-691B9ABFAE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DC1021-B3E1-2944-A04C-D8FC1210D3DF}"/>
              </a:ext>
            </a:extLst>
          </p:cNvPr>
          <p:cNvSpPr>
            <a:spLocks noGrp="1"/>
          </p:cNvSpPr>
          <p:nvPr>
            <p:ph type="sldNum" sz="quarter" idx="12"/>
          </p:nvPr>
        </p:nvSpPr>
        <p:spPr/>
        <p:txBody>
          <a:bodyPr/>
          <a:lstStyle/>
          <a:p>
            <a:fld id="{9CB6C9FC-138E-C246-BA14-BE4D486BA8F6}" type="slidenum">
              <a:rPr lang="en-US" smtClean="0"/>
              <a:t>‹#›</a:t>
            </a:fld>
            <a:endParaRPr lang="en-US"/>
          </a:p>
        </p:txBody>
      </p:sp>
    </p:spTree>
    <p:extLst>
      <p:ext uri="{BB962C8B-B14F-4D97-AF65-F5344CB8AC3E}">
        <p14:creationId xmlns:p14="http://schemas.microsoft.com/office/powerpoint/2010/main" val="1832026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74D0F2-4637-8A44-BB32-8FD99D7C37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0F9773-0EB5-934D-BC1A-0AC51B4329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B7FBB8-BC59-9C47-9B47-1272B2E65137}"/>
              </a:ext>
            </a:extLst>
          </p:cNvPr>
          <p:cNvSpPr>
            <a:spLocks noGrp="1"/>
          </p:cNvSpPr>
          <p:nvPr>
            <p:ph type="dt" sz="half" idx="10"/>
          </p:nvPr>
        </p:nvSpPr>
        <p:spPr/>
        <p:txBody>
          <a:bodyPr/>
          <a:lstStyle/>
          <a:p>
            <a:fld id="{98BDC5D9-CA53-8C4E-8CA8-A0D83E81BE11}" type="datetimeFigureOut">
              <a:rPr lang="en-US" smtClean="0"/>
              <a:t>3/11/2021</a:t>
            </a:fld>
            <a:endParaRPr lang="en-US"/>
          </a:p>
        </p:txBody>
      </p:sp>
      <p:sp>
        <p:nvSpPr>
          <p:cNvPr id="5" name="Footer Placeholder 4">
            <a:extLst>
              <a:ext uri="{FF2B5EF4-FFF2-40B4-BE49-F238E27FC236}">
                <a16:creationId xmlns:a16="http://schemas.microsoft.com/office/drawing/2014/main" id="{BE46A7E1-84D0-6C43-AD96-9C91A9334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B3C1CD-092C-9945-95BA-E6ECB116DCCC}"/>
              </a:ext>
            </a:extLst>
          </p:cNvPr>
          <p:cNvSpPr>
            <a:spLocks noGrp="1"/>
          </p:cNvSpPr>
          <p:nvPr>
            <p:ph type="sldNum" sz="quarter" idx="12"/>
          </p:nvPr>
        </p:nvSpPr>
        <p:spPr/>
        <p:txBody>
          <a:bodyPr/>
          <a:lstStyle/>
          <a:p>
            <a:fld id="{9CB6C9FC-138E-C246-BA14-BE4D486BA8F6}" type="slidenum">
              <a:rPr lang="en-US" smtClean="0"/>
              <a:t>‹#›</a:t>
            </a:fld>
            <a:endParaRPr lang="en-US"/>
          </a:p>
        </p:txBody>
      </p:sp>
    </p:spTree>
    <p:extLst>
      <p:ext uri="{BB962C8B-B14F-4D97-AF65-F5344CB8AC3E}">
        <p14:creationId xmlns:p14="http://schemas.microsoft.com/office/powerpoint/2010/main" val="1051422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Option 4">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2192" y="-9144"/>
            <a:ext cx="12216384" cy="5971032"/>
          </a:xfrm>
        </p:spPr>
        <p:txBody>
          <a:bodyPr/>
          <a:lstStyle/>
          <a:p>
            <a:r>
              <a:rPr lang="en-US" dirty="0"/>
              <a:t>Click icon to add picture</a:t>
            </a:r>
          </a:p>
        </p:txBody>
      </p:sp>
      <p:sp>
        <p:nvSpPr>
          <p:cNvPr id="18435" name="Rectangle 3"/>
          <p:cNvSpPr>
            <a:spLocks noGrp="1" noChangeArrowheads="1"/>
          </p:cNvSpPr>
          <p:nvPr>
            <p:ph type="ctrTitle"/>
          </p:nvPr>
        </p:nvSpPr>
        <p:spPr>
          <a:xfrm>
            <a:off x="372533" y="276226"/>
            <a:ext cx="11277600" cy="1196975"/>
          </a:xfrm>
        </p:spPr>
        <p:txBody>
          <a:bodyPr/>
          <a:lstStyle>
            <a:lvl1pPr>
              <a:defRPr sz="4000">
                <a:solidFill>
                  <a:schemeClr val="bg1"/>
                </a:solidFill>
              </a:defRPr>
            </a:lvl1pPr>
          </a:lstStyle>
          <a:p>
            <a:r>
              <a:rPr lang="en-US"/>
              <a:t>Click to edit Master title style</a:t>
            </a:r>
          </a:p>
        </p:txBody>
      </p:sp>
      <p:sp>
        <p:nvSpPr>
          <p:cNvPr id="18436" name="Rectangle 4"/>
          <p:cNvSpPr>
            <a:spLocks noGrp="1" noChangeArrowheads="1"/>
          </p:cNvSpPr>
          <p:nvPr>
            <p:ph type="subTitle" idx="1" hasCustomPrompt="1"/>
          </p:nvPr>
        </p:nvSpPr>
        <p:spPr>
          <a:xfrm>
            <a:off x="349251" y="1820864"/>
            <a:ext cx="11300883" cy="998537"/>
          </a:xfrm>
        </p:spPr>
        <p:txBody>
          <a:bodyPr/>
          <a:lstStyle>
            <a:lvl1pPr>
              <a:defRPr sz="2400">
                <a:solidFill>
                  <a:schemeClr val="bg1"/>
                </a:solidFill>
              </a:defRPr>
            </a:lvl1pPr>
          </a:lstStyle>
          <a:p>
            <a:r>
              <a:rPr lang="en-US" dirty="0"/>
              <a:t>Prepared by </a:t>
            </a:r>
            <a:r>
              <a:rPr lang="en-US" noProof="1"/>
              <a:t>Firstname Lastname</a:t>
            </a:r>
            <a:endParaRPr lang="en-US" dirty="0"/>
          </a:p>
        </p:txBody>
      </p:sp>
      <p:sp>
        <p:nvSpPr>
          <p:cNvPr id="18437" name="Rectangle 5"/>
          <p:cNvSpPr>
            <a:spLocks noGrp="1" noChangeArrowheads="1"/>
          </p:cNvSpPr>
          <p:nvPr>
            <p:ph type="dt" sz="half" idx="2"/>
          </p:nvPr>
        </p:nvSpPr>
        <p:spPr>
          <a:xfrm>
            <a:off x="349251" y="1470025"/>
            <a:ext cx="5746749" cy="349250"/>
          </a:xfrm>
        </p:spPr>
        <p:txBody>
          <a:bodyPr anchor="t"/>
          <a:lstStyle>
            <a:lvl1pPr>
              <a:lnSpc>
                <a:spcPct val="95000"/>
              </a:lnSpc>
              <a:spcBef>
                <a:spcPct val="25000"/>
              </a:spcBef>
              <a:defRPr sz="2400" spc="-30" baseline="0">
                <a:solidFill>
                  <a:schemeClr val="bg1"/>
                </a:solidFill>
              </a:defRPr>
            </a:lvl1pPr>
          </a:lstStyle>
          <a:p>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5840612"/>
            <a:ext cx="12191995" cy="1044773"/>
          </a:xfrm>
          <a:prstGeom prst="rect">
            <a:avLst/>
          </a:prstGeom>
        </p:spPr>
      </p:pic>
    </p:spTree>
    <p:extLst>
      <p:ext uri="{BB962C8B-B14F-4D97-AF65-F5344CB8AC3E}">
        <p14:creationId xmlns:p14="http://schemas.microsoft.com/office/powerpoint/2010/main" val="18014681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191FE-CEEF-C34A-93A0-F22291F17DAD}"/>
              </a:ext>
            </a:extLst>
          </p:cNvPr>
          <p:cNvSpPr>
            <a:spLocks noGrp="1"/>
          </p:cNvSpPr>
          <p:nvPr>
            <p:ph type="title"/>
          </p:nvPr>
        </p:nvSpPr>
        <p:spPr>
          <a:xfrm>
            <a:off x="838201" y="365125"/>
            <a:ext cx="8365958"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08685FD-9C61-034F-9ECE-26E7273F1C81}"/>
              </a:ext>
            </a:extLst>
          </p:cNvPr>
          <p:cNvSpPr>
            <a:spLocks noGrp="1"/>
          </p:cNvSpPr>
          <p:nvPr>
            <p:ph idx="1"/>
          </p:nvPr>
        </p:nvSpPr>
        <p:spPr>
          <a:xfrm>
            <a:off x="838200" y="175641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A62909-8561-6142-831A-995E3EC32382}"/>
              </a:ext>
            </a:extLst>
          </p:cNvPr>
          <p:cNvSpPr>
            <a:spLocks noGrp="1"/>
          </p:cNvSpPr>
          <p:nvPr>
            <p:ph type="dt" sz="half" idx="10"/>
          </p:nvPr>
        </p:nvSpPr>
        <p:spPr/>
        <p:txBody>
          <a:bodyPr/>
          <a:lstStyle/>
          <a:p>
            <a:fld id="{98BDC5D9-CA53-8C4E-8CA8-A0D83E81BE11}" type="datetimeFigureOut">
              <a:rPr lang="en-US" smtClean="0"/>
              <a:t>3/11/2021</a:t>
            </a:fld>
            <a:endParaRPr lang="en-US"/>
          </a:p>
        </p:txBody>
      </p:sp>
      <p:sp>
        <p:nvSpPr>
          <p:cNvPr id="5" name="Footer Placeholder 4">
            <a:extLst>
              <a:ext uri="{FF2B5EF4-FFF2-40B4-BE49-F238E27FC236}">
                <a16:creationId xmlns:a16="http://schemas.microsoft.com/office/drawing/2014/main" id="{B6EE79C6-1FA1-C843-AAA8-7C7D85286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9E677-B847-1347-ADA8-6D259B422C26}"/>
              </a:ext>
            </a:extLst>
          </p:cNvPr>
          <p:cNvSpPr>
            <a:spLocks noGrp="1"/>
          </p:cNvSpPr>
          <p:nvPr>
            <p:ph type="sldNum" sz="quarter" idx="12"/>
          </p:nvPr>
        </p:nvSpPr>
        <p:spPr/>
        <p:txBody>
          <a:bodyPr/>
          <a:lstStyle/>
          <a:p>
            <a:fld id="{9CB6C9FC-138E-C246-BA14-BE4D486BA8F6}" type="slidenum">
              <a:rPr lang="en-US" smtClean="0"/>
              <a:t>‹#›</a:t>
            </a:fld>
            <a:endParaRPr lang="en-US"/>
          </a:p>
        </p:txBody>
      </p:sp>
      <p:pic>
        <p:nvPicPr>
          <p:cNvPr id="8" name="Picture 7">
            <a:extLst>
              <a:ext uri="{FF2B5EF4-FFF2-40B4-BE49-F238E27FC236}">
                <a16:creationId xmlns:a16="http://schemas.microsoft.com/office/drawing/2014/main" id="{BCFBF03D-85AF-F74E-ADF8-C0206D2B46B1}"/>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179050" y="6190615"/>
            <a:ext cx="2012950" cy="667385"/>
          </a:xfrm>
          <a:prstGeom prst="rect">
            <a:avLst/>
          </a:prstGeom>
        </p:spPr>
      </p:pic>
      <p:sp>
        <p:nvSpPr>
          <p:cNvPr id="9" name="Rectangle 8">
            <a:extLst>
              <a:ext uri="{FF2B5EF4-FFF2-40B4-BE49-F238E27FC236}">
                <a16:creationId xmlns:a16="http://schemas.microsoft.com/office/drawing/2014/main" id="{99F31FA1-DBF9-1647-833F-D2F6808B26F1}"/>
              </a:ext>
            </a:extLst>
          </p:cNvPr>
          <p:cNvSpPr/>
          <p:nvPr userDrawn="1"/>
        </p:nvSpPr>
        <p:spPr>
          <a:xfrm>
            <a:off x="0" y="0"/>
            <a:ext cx="589935" cy="6858000"/>
          </a:xfrm>
          <a:prstGeom prst="rect">
            <a:avLst/>
          </a:prstGeom>
          <a:solidFill>
            <a:srgbClr val="8D01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672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65423-6778-5341-BBCA-0D0BE0FC2B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553303-5E9C-474A-A994-CC991FDF85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AED095-EF6A-904B-88D1-38A2417D656A}"/>
              </a:ext>
            </a:extLst>
          </p:cNvPr>
          <p:cNvSpPr>
            <a:spLocks noGrp="1"/>
          </p:cNvSpPr>
          <p:nvPr>
            <p:ph type="dt" sz="half" idx="10"/>
          </p:nvPr>
        </p:nvSpPr>
        <p:spPr/>
        <p:txBody>
          <a:bodyPr/>
          <a:lstStyle/>
          <a:p>
            <a:fld id="{98BDC5D9-CA53-8C4E-8CA8-A0D83E81BE11}" type="datetimeFigureOut">
              <a:rPr lang="en-US" smtClean="0"/>
              <a:t>3/11/2021</a:t>
            </a:fld>
            <a:endParaRPr lang="en-US"/>
          </a:p>
        </p:txBody>
      </p:sp>
      <p:sp>
        <p:nvSpPr>
          <p:cNvPr id="5" name="Footer Placeholder 4">
            <a:extLst>
              <a:ext uri="{FF2B5EF4-FFF2-40B4-BE49-F238E27FC236}">
                <a16:creationId xmlns:a16="http://schemas.microsoft.com/office/drawing/2014/main" id="{CAF0FDF6-E6B6-AB4D-B100-1AB575817C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B3E18B-693D-DB4B-AD41-23CA78463D2C}"/>
              </a:ext>
            </a:extLst>
          </p:cNvPr>
          <p:cNvSpPr>
            <a:spLocks noGrp="1"/>
          </p:cNvSpPr>
          <p:nvPr>
            <p:ph type="sldNum" sz="quarter" idx="12"/>
          </p:nvPr>
        </p:nvSpPr>
        <p:spPr/>
        <p:txBody>
          <a:bodyPr/>
          <a:lstStyle/>
          <a:p>
            <a:fld id="{9CB6C9FC-138E-C246-BA14-BE4D486BA8F6}" type="slidenum">
              <a:rPr lang="en-US" smtClean="0"/>
              <a:t>‹#›</a:t>
            </a:fld>
            <a:endParaRPr lang="en-US"/>
          </a:p>
        </p:txBody>
      </p:sp>
    </p:spTree>
    <p:extLst>
      <p:ext uri="{BB962C8B-B14F-4D97-AF65-F5344CB8AC3E}">
        <p14:creationId xmlns:p14="http://schemas.microsoft.com/office/powerpoint/2010/main" val="2090390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104BE-B6ED-5948-8B8F-A722E8C7C1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62CC5F-C3E7-CA4C-B146-EA0F21602A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6645D8-8DEF-F946-847E-80B64EE67E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951DE2-F5FC-E946-A79F-018F66EA26FA}"/>
              </a:ext>
            </a:extLst>
          </p:cNvPr>
          <p:cNvSpPr>
            <a:spLocks noGrp="1"/>
          </p:cNvSpPr>
          <p:nvPr>
            <p:ph type="dt" sz="half" idx="10"/>
          </p:nvPr>
        </p:nvSpPr>
        <p:spPr/>
        <p:txBody>
          <a:bodyPr/>
          <a:lstStyle/>
          <a:p>
            <a:fld id="{98BDC5D9-CA53-8C4E-8CA8-A0D83E81BE11}" type="datetimeFigureOut">
              <a:rPr lang="en-US" smtClean="0"/>
              <a:t>3/11/2021</a:t>
            </a:fld>
            <a:endParaRPr lang="en-US"/>
          </a:p>
        </p:txBody>
      </p:sp>
      <p:sp>
        <p:nvSpPr>
          <p:cNvPr id="6" name="Footer Placeholder 5">
            <a:extLst>
              <a:ext uri="{FF2B5EF4-FFF2-40B4-BE49-F238E27FC236}">
                <a16:creationId xmlns:a16="http://schemas.microsoft.com/office/drawing/2014/main" id="{6BBBE9E3-5A3B-D144-9EAF-A0852AEC13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A89AFE-877F-774C-9AE0-F03ABBBE36CC}"/>
              </a:ext>
            </a:extLst>
          </p:cNvPr>
          <p:cNvSpPr>
            <a:spLocks noGrp="1"/>
          </p:cNvSpPr>
          <p:nvPr>
            <p:ph type="sldNum" sz="quarter" idx="12"/>
          </p:nvPr>
        </p:nvSpPr>
        <p:spPr/>
        <p:txBody>
          <a:bodyPr/>
          <a:lstStyle/>
          <a:p>
            <a:fld id="{9CB6C9FC-138E-C246-BA14-BE4D486BA8F6}" type="slidenum">
              <a:rPr lang="en-US" smtClean="0"/>
              <a:t>‹#›</a:t>
            </a:fld>
            <a:endParaRPr lang="en-US"/>
          </a:p>
        </p:txBody>
      </p:sp>
    </p:spTree>
    <p:extLst>
      <p:ext uri="{BB962C8B-B14F-4D97-AF65-F5344CB8AC3E}">
        <p14:creationId xmlns:p14="http://schemas.microsoft.com/office/powerpoint/2010/main" val="3939556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51C0D-3F72-CA49-B283-484675E54A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075EFC-DD48-A84F-80F7-ADBD2229A0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6732C8-B980-6341-9203-57C24650F6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FB2579-D7D2-DA42-8A3B-1C87862FFC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0D672-A23D-384A-B1CB-4E36570EEF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9502D9-A092-8F44-B940-8DD362D4941A}"/>
              </a:ext>
            </a:extLst>
          </p:cNvPr>
          <p:cNvSpPr>
            <a:spLocks noGrp="1"/>
          </p:cNvSpPr>
          <p:nvPr>
            <p:ph type="dt" sz="half" idx="10"/>
          </p:nvPr>
        </p:nvSpPr>
        <p:spPr/>
        <p:txBody>
          <a:bodyPr/>
          <a:lstStyle/>
          <a:p>
            <a:fld id="{98BDC5D9-CA53-8C4E-8CA8-A0D83E81BE11}" type="datetimeFigureOut">
              <a:rPr lang="en-US" smtClean="0"/>
              <a:t>3/11/2021</a:t>
            </a:fld>
            <a:endParaRPr lang="en-US"/>
          </a:p>
        </p:txBody>
      </p:sp>
      <p:sp>
        <p:nvSpPr>
          <p:cNvPr id="8" name="Footer Placeholder 7">
            <a:extLst>
              <a:ext uri="{FF2B5EF4-FFF2-40B4-BE49-F238E27FC236}">
                <a16:creationId xmlns:a16="http://schemas.microsoft.com/office/drawing/2014/main" id="{F50856AF-D27B-904D-8EA4-880E57258C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091300-340F-154F-9EFA-B2E67616568B}"/>
              </a:ext>
            </a:extLst>
          </p:cNvPr>
          <p:cNvSpPr>
            <a:spLocks noGrp="1"/>
          </p:cNvSpPr>
          <p:nvPr>
            <p:ph type="sldNum" sz="quarter" idx="12"/>
          </p:nvPr>
        </p:nvSpPr>
        <p:spPr/>
        <p:txBody>
          <a:bodyPr/>
          <a:lstStyle/>
          <a:p>
            <a:fld id="{9CB6C9FC-138E-C246-BA14-BE4D486BA8F6}" type="slidenum">
              <a:rPr lang="en-US" smtClean="0"/>
              <a:t>‹#›</a:t>
            </a:fld>
            <a:endParaRPr lang="en-US"/>
          </a:p>
        </p:txBody>
      </p:sp>
    </p:spTree>
    <p:extLst>
      <p:ext uri="{BB962C8B-B14F-4D97-AF65-F5344CB8AC3E}">
        <p14:creationId xmlns:p14="http://schemas.microsoft.com/office/powerpoint/2010/main" val="3375957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601DC-B0B5-E649-80C5-23A762580F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284368-8393-4042-82CA-C9FD144E97B2}"/>
              </a:ext>
            </a:extLst>
          </p:cNvPr>
          <p:cNvSpPr>
            <a:spLocks noGrp="1"/>
          </p:cNvSpPr>
          <p:nvPr>
            <p:ph type="dt" sz="half" idx="10"/>
          </p:nvPr>
        </p:nvSpPr>
        <p:spPr/>
        <p:txBody>
          <a:bodyPr/>
          <a:lstStyle/>
          <a:p>
            <a:fld id="{98BDC5D9-CA53-8C4E-8CA8-A0D83E81BE11}" type="datetimeFigureOut">
              <a:rPr lang="en-US" smtClean="0"/>
              <a:t>3/11/2021</a:t>
            </a:fld>
            <a:endParaRPr lang="en-US"/>
          </a:p>
        </p:txBody>
      </p:sp>
      <p:sp>
        <p:nvSpPr>
          <p:cNvPr id="4" name="Footer Placeholder 3">
            <a:extLst>
              <a:ext uri="{FF2B5EF4-FFF2-40B4-BE49-F238E27FC236}">
                <a16:creationId xmlns:a16="http://schemas.microsoft.com/office/drawing/2014/main" id="{B40AA45C-3ECC-0F43-B578-CE2C136B65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C7B783-82B4-3847-9CD6-45F1427871DA}"/>
              </a:ext>
            </a:extLst>
          </p:cNvPr>
          <p:cNvSpPr>
            <a:spLocks noGrp="1"/>
          </p:cNvSpPr>
          <p:nvPr>
            <p:ph type="sldNum" sz="quarter" idx="12"/>
          </p:nvPr>
        </p:nvSpPr>
        <p:spPr/>
        <p:txBody>
          <a:bodyPr/>
          <a:lstStyle/>
          <a:p>
            <a:fld id="{9CB6C9FC-138E-C246-BA14-BE4D486BA8F6}" type="slidenum">
              <a:rPr lang="en-US" smtClean="0"/>
              <a:t>‹#›</a:t>
            </a:fld>
            <a:endParaRPr lang="en-US"/>
          </a:p>
        </p:txBody>
      </p:sp>
    </p:spTree>
    <p:extLst>
      <p:ext uri="{BB962C8B-B14F-4D97-AF65-F5344CB8AC3E}">
        <p14:creationId xmlns:p14="http://schemas.microsoft.com/office/powerpoint/2010/main" val="47542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B7CF70-71E7-FC41-A09C-9B093EE0D0F7}"/>
              </a:ext>
            </a:extLst>
          </p:cNvPr>
          <p:cNvSpPr>
            <a:spLocks noGrp="1"/>
          </p:cNvSpPr>
          <p:nvPr>
            <p:ph type="dt" sz="half" idx="10"/>
          </p:nvPr>
        </p:nvSpPr>
        <p:spPr/>
        <p:txBody>
          <a:bodyPr/>
          <a:lstStyle/>
          <a:p>
            <a:fld id="{98BDC5D9-CA53-8C4E-8CA8-A0D83E81BE11}" type="datetimeFigureOut">
              <a:rPr lang="en-US" smtClean="0"/>
              <a:t>3/11/2021</a:t>
            </a:fld>
            <a:endParaRPr lang="en-US"/>
          </a:p>
        </p:txBody>
      </p:sp>
      <p:sp>
        <p:nvSpPr>
          <p:cNvPr id="3" name="Footer Placeholder 2">
            <a:extLst>
              <a:ext uri="{FF2B5EF4-FFF2-40B4-BE49-F238E27FC236}">
                <a16:creationId xmlns:a16="http://schemas.microsoft.com/office/drawing/2014/main" id="{1629FAAF-24DC-4A49-B00C-5773447338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B7A722-3AA4-6A46-98FC-DFB764F964E6}"/>
              </a:ext>
            </a:extLst>
          </p:cNvPr>
          <p:cNvSpPr>
            <a:spLocks noGrp="1"/>
          </p:cNvSpPr>
          <p:nvPr>
            <p:ph type="sldNum" sz="quarter" idx="12"/>
          </p:nvPr>
        </p:nvSpPr>
        <p:spPr/>
        <p:txBody>
          <a:bodyPr/>
          <a:lstStyle/>
          <a:p>
            <a:fld id="{9CB6C9FC-138E-C246-BA14-BE4D486BA8F6}" type="slidenum">
              <a:rPr lang="en-US" smtClean="0"/>
              <a:t>‹#›</a:t>
            </a:fld>
            <a:endParaRPr lang="en-US"/>
          </a:p>
        </p:txBody>
      </p:sp>
    </p:spTree>
    <p:extLst>
      <p:ext uri="{BB962C8B-B14F-4D97-AF65-F5344CB8AC3E}">
        <p14:creationId xmlns:p14="http://schemas.microsoft.com/office/powerpoint/2010/main" val="3217711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7028F-73E4-054C-8141-05C19CB296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35E089-0171-FA46-8105-3720D6A332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B45C81-D16C-FA4C-B8FF-A8E306D602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8FE067-646F-154B-BD8E-D0F3442FDDDF}"/>
              </a:ext>
            </a:extLst>
          </p:cNvPr>
          <p:cNvSpPr>
            <a:spLocks noGrp="1"/>
          </p:cNvSpPr>
          <p:nvPr>
            <p:ph type="dt" sz="half" idx="10"/>
          </p:nvPr>
        </p:nvSpPr>
        <p:spPr/>
        <p:txBody>
          <a:bodyPr/>
          <a:lstStyle/>
          <a:p>
            <a:fld id="{98BDC5D9-CA53-8C4E-8CA8-A0D83E81BE11}" type="datetimeFigureOut">
              <a:rPr lang="en-US" smtClean="0"/>
              <a:t>3/11/2021</a:t>
            </a:fld>
            <a:endParaRPr lang="en-US"/>
          </a:p>
        </p:txBody>
      </p:sp>
      <p:sp>
        <p:nvSpPr>
          <p:cNvPr id="6" name="Footer Placeholder 5">
            <a:extLst>
              <a:ext uri="{FF2B5EF4-FFF2-40B4-BE49-F238E27FC236}">
                <a16:creationId xmlns:a16="http://schemas.microsoft.com/office/drawing/2014/main" id="{39F8B4D6-8CDA-A54D-B6A1-0BBBBB31F8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0B530C-3DAC-8A4F-A777-32FE780BBA45}"/>
              </a:ext>
            </a:extLst>
          </p:cNvPr>
          <p:cNvSpPr>
            <a:spLocks noGrp="1"/>
          </p:cNvSpPr>
          <p:nvPr>
            <p:ph type="sldNum" sz="quarter" idx="12"/>
          </p:nvPr>
        </p:nvSpPr>
        <p:spPr/>
        <p:txBody>
          <a:bodyPr/>
          <a:lstStyle/>
          <a:p>
            <a:fld id="{9CB6C9FC-138E-C246-BA14-BE4D486BA8F6}" type="slidenum">
              <a:rPr lang="en-US" smtClean="0"/>
              <a:t>‹#›</a:t>
            </a:fld>
            <a:endParaRPr lang="en-US"/>
          </a:p>
        </p:txBody>
      </p:sp>
    </p:spTree>
    <p:extLst>
      <p:ext uri="{BB962C8B-B14F-4D97-AF65-F5344CB8AC3E}">
        <p14:creationId xmlns:p14="http://schemas.microsoft.com/office/powerpoint/2010/main" val="1166031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7800A-46BC-1C42-94CE-A721740EDC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F990C7-F0D6-4145-9861-9B209A08CD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2EF60A-6AEC-AE45-B330-BD130CD4FA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C692FE-5090-0940-95CD-AE5A7F7BB2A6}"/>
              </a:ext>
            </a:extLst>
          </p:cNvPr>
          <p:cNvSpPr>
            <a:spLocks noGrp="1"/>
          </p:cNvSpPr>
          <p:nvPr>
            <p:ph type="dt" sz="half" idx="10"/>
          </p:nvPr>
        </p:nvSpPr>
        <p:spPr/>
        <p:txBody>
          <a:bodyPr/>
          <a:lstStyle/>
          <a:p>
            <a:fld id="{98BDC5D9-CA53-8C4E-8CA8-A0D83E81BE11}" type="datetimeFigureOut">
              <a:rPr lang="en-US" smtClean="0"/>
              <a:t>3/11/2021</a:t>
            </a:fld>
            <a:endParaRPr lang="en-US"/>
          </a:p>
        </p:txBody>
      </p:sp>
      <p:sp>
        <p:nvSpPr>
          <p:cNvPr id="6" name="Footer Placeholder 5">
            <a:extLst>
              <a:ext uri="{FF2B5EF4-FFF2-40B4-BE49-F238E27FC236}">
                <a16:creationId xmlns:a16="http://schemas.microsoft.com/office/drawing/2014/main" id="{1D9DD7C7-DF6C-194F-B966-C79EA21117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370E48-0F0B-614A-899A-801BCF0A48E1}"/>
              </a:ext>
            </a:extLst>
          </p:cNvPr>
          <p:cNvSpPr>
            <a:spLocks noGrp="1"/>
          </p:cNvSpPr>
          <p:nvPr>
            <p:ph type="sldNum" sz="quarter" idx="12"/>
          </p:nvPr>
        </p:nvSpPr>
        <p:spPr/>
        <p:txBody>
          <a:bodyPr/>
          <a:lstStyle/>
          <a:p>
            <a:fld id="{9CB6C9FC-138E-C246-BA14-BE4D486BA8F6}" type="slidenum">
              <a:rPr lang="en-US" smtClean="0"/>
              <a:t>‹#›</a:t>
            </a:fld>
            <a:endParaRPr lang="en-US"/>
          </a:p>
        </p:txBody>
      </p:sp>
    </p:spTree>
    <p:extLst>
      <p:ext uri="{BB962C8B-B14F-4D97-AF65-F5344CB8AC3E}">
        <p14:creationId xmlns:p14="http://schemas.microsoft.com/office/powerpoint/2010/main" val="3481079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5E9B2C-A19A-204D-9FCA-870D91128B89}"/>
              </a:ext>
            </a:extLst>
          </p:cNvPr>
          <p:cNvSpPr>
            <a:spLocks noGrp="1"/>
          </p:cNvSpPr>
          <p:nvPr>
            <p:ph type="title"/>
          </p:nvPr>
        </p:nvSpPr>
        <p:spPr>
          <a:xfrm>
            <a:off x="838200" y="365125"/>
            <a:ext cx="826970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858A9F-2B44-154E-8354-171BE8EB1E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93DD06-86C0-1C4E-A6CD-7108892DB4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DC5D9-CA53-8C4E-8CA8-A0D83E81BE11}" type="datetimeFigureOut">
              <a:rPr lang="en-US" smtClean="0"/>
              <a:t>3/11/2021</a:t>
            </a:fld>
            <a:endParaRPr lang="en-US"/>
          </a:p>
        </p:txBody>
      </p:sp>
      <p:sp>
        <p:nvSpPr>
          <p:cNvPr id="5" name="Footer Placeholder 4">
            <a:extLst>
              <a:ext uri="{FF2B5EF4-FFF2-40B4-BE49-F238E27FC236}">
                <a16:creationId xmlns:a16="http://schemas.microsoft.com/office/drawing/2014/main" id="{DCCC9F5A-BA75-104B-A43E-D61A0327D6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676B77-92BC-F84A-872D-E3E48FD5AD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6C9FC-138E-C246-BA14-BE4D486BA8F6}" type="slidenum">
              <a:rPr lang="en-US" smtClean="0"/>
              <a:t>‹#›</a:t>
            </a:fld>
            <a:endParaRPr lang="en-US"/>
          </a:p>
        </p:txBody>
      </p:sp>
      <p:pic>
        <p:nvPicPr>
          <p:cNvPr id="9" name="Picture 6" descr="1. Background SEAMO Clinical Research Fellowship Program Terms of Reference  2016">
            <a:extLst>
              <a:ext uri="{FF2B5EF4-FFF2-40B4-BE49-F238E27FC236}">
                <a16:creationId xmlns:a16="http://schemas.microsoft.com/office/drawing/2014/main" id="{B6198CF3-5F07-834B-B526-CDFDE271A47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690467" y="238494"/>
            <a:ext cx="1988038" cy="442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313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91">
            <a:extLst>
              <a:ext uri="{FF2B5EF4-FFF2-40B4-BE49-F238E27FC236}">
                <a16:creationId xmlns:a16="http://schemas.microsoft.com/office/drawing/2014/main" id="{E2EB7817-E168-4C54-A112-A79DDCDB3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0535B1-8E22-9947-8466-846377645C7B}"/>
              </a:ext>
            </a:extLst>
          </p:cNvPr>
          <p:cNvSpPr>
            <a:spLocks noGrp="1"/>
          </p:cNvSpPr>
          <p:nvPr>
            <p:ph type="ctrTitle"/>
          </p:nvPr>
        </p:nvSpPr>
        <p:spPr>
          <a:xfrm>
            <a:off x="1303850" y="891541"/>
            <a:ext cx="5866189" cy="4074074"/>
          </a:xfrm>
        </p:spPr>
        <p:txBody>
          <a:bodyPr>
            <a:normAutofit/>
          </a:bodyPr>
          <a:lstStyle/>
          <a:p>
            <a:pPr algn="l"/>
            <a:br>
              <a:rPr lang="en-CA" sz="3500" dirty="0"/>
            </a:br>
            <a:r>
              <a:rPr lang="en-CA" sz="3500" dirty="0"/>
              <a:t>Strategic Planning for Southeastern Academic Medical Organization</a:t>
            </a:r>
            <a:br>
              <a:rPr lang="en-CA" sz="3500" b="1" i="1" cap="all" dirty="0"/>
            </a:br>
            <a:r>
              <a:rPr lang="en-CA" sz="3500" dirty="0"/>
              <a:t> </a:t>
            </a:r>
          </a:p>
        </p:txBody>
      </p:sp>
      <p:sp>
        <p:nvSpPr>
          <p:cNvPr id="3" name="Subtitle 2">
            <a:extLst>
              <a:ext uri="{FF2B5EF4-FFF2-40B4-BE49-F238E27FC236}">
                <a16:creationId xmlns:a16="http://schemas.microsoft.com/office/drawing/2014/main" id="{4EFD6C5A-AD37-4C4D-8177-D3E202A39364}"/>
              </a:ext>
            </a:extLst>
          </p:cNvPr>
          <p:cNvSpPr>
            <a:spLocks noGrp="1"/>
          </p:cNvSpPr>
          <p:nvPr>
            <p:ph type="subTitle" idx="1"/>
          </p:nvPr>
        </p:nvSpPr>
        <p:spPr>
          <a:xfrm>
            <a:off x="1303850" y="4965613"/>
            <a:ext cx="5866189" cy="921039"/>
          </a:xfrm>
        </p:spPr>
        <p:txBody>
          <a:bodyPr>
            <a:normAutofit/>
          </a:bodyPr>
          <a:lstStyle/>
          <a:p>
            <a:pPr algn="l"/>
            <a:endParaRPr lang="en-US" dirty="0"/>
          </a:p>
        </p:txBody>
      </p:sp>
      <p:sp>
        <p:nvSpPr>
          <p:cNvPr id="1029" name="Rectangle 192">
            <a:extLst>
              <a:ext uri="{FF2B5EF4-FFF2-40B4-BE49-F238E27FC236}">
                <a16:creationId xmlns:a16="http://schemas.microsoft.com/office/drawing/2014/main" id="{8358AEE7-96E5-490E-93E2-263A0D51B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1. Background SEAMO Clinical Research Fellowship Program Terms of Reference  2016">
            <a:extLst>
              <a:ext uri="{FF2B5EF4-FFF2-40B4-BE49-F238E27FC236}">
                <a16:creationId xmlns:a16="http://schemas.microsoft.com/office/drawing/2014/main" id="{DEB40B54-F7A0-8C47-9B55-06CB3877957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37068" y="683884"/>
            <a:ext cx="4000156" cy="890791"/>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1026" name="Picture 2" descr="Queen's University Launches Canada's First VR Medical Training Centre |  Faculty of Health Sciences | Queen's University | Faculty of Health Sciences  | Queen's University">
            <a:extLst>
              <a:ext uri="{FF2B5EF4-FFF2-40B4-BE49-F238E27FC236}">
                <a16:creationId xmlns:a16="http://schemas.microsoft.com/office/drawing/2014/main" id="{AF295020-F3C7-7745-97F0-3FBBEEE1C48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82922" y="2095536"/>
            <a:ext cx="3995888" cy="1109446"/>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AD68523-E421-4A44-BC90-66105D483732}"/>
              </a:ext>
            </a:extLst>
          </p:cNvPr>
          <p:cNvPicPr/>
          <p:nvPr/>
        </p:nvPicPr>
        <p:blipFill>
          <a:blip r:embed="rId4">
            <a:extLst>
              <a:ext uri="{28A0092B-C50C-407E-A947-70E740481C1C}">
                <a14:useLocalDpi xmlns:a14="http://schemas.microsoft.com/office/drawing/2010/main" val="0"/>
              </a:ext>
            </a:extLst>
          </a:blip>
          <a:stretch>
            <a:fillRect/>
          </a:stretch>
        </p:blipFill>
        <p:spPr>
          <a:xfrm>
            <a:off x="0" y="6114631"/>
            <a:ext cx="2012950" cy="667385"/>
          </a:xfrm>
          <a:prstGeom prst="rect">
            <a:avLst/>
          </a:prstGeom>
        </p:spPr>
      </p:pic>
    </p:spTree>
    <p:extLst>
      <p:ext uri="{BB962C8B-B14F-4D97-AF65-F5344CB8AC3E}">
        <p14:creationId xmlns:p14="http://schemas.microsoft.com/office/powerpoint/2010/main" val="2848503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2536B-C382-2045-B0D0-42E7B1B5CBF4}"/>
              </a:ext>
            </a:extLst>
          </p:cNvPr>
          <p:cNvSpPr>
            <a:spLocks noGrp="1"/>
          </p:cNvSpPr>
          <p:nvPr>
            <p:ph type="title"/>
          </p:nvPr>
        </p:nvSpPr>
        <p:spPr/>
        <p:txBody>
          <a:bodyPr>
            <a:normAutofit/>
          </a:bodyPr>
          <a:lstStyle/>
          <a:p>
            <a:r>
              <a:rPr lang="en-US" sz="4000" dirty="0">
                <a:latin typeface="Lato" panose="020F0502020204030203" pitchFamily="34" charset="0"/>
                <a:ea typeface="Lato" panose="020F0502020204030203" pitchFamily="34" charset="0"/>
                <a:cs typeface="Lato" panose="020F0502020204030203" pitchFamily="34" charset="0"/>
              </a:rPr>
              <a:t>Four Phase Process</a:t>
            </a:r>
          </a:p>
        </p:txBody>
      </p:sp>
      <p:sp>
        <p:nvSpPr>
          <p:cNvPr id="3" name="Content Placeholder 2">
            <a:extLst>
              <a:ext uri="{FF2B5EF4-FFF2-40B4-BE49-F238E27FC236}">
                <a16:creationId xmlns:a16="http://schemas.microsoft.com/office/drawing/2014/main" id="{26EF6373-9959-F648-83ED-ECE037CE4624}"/>
              </a:ext>
            </a:extLst>
          </p:cNvPr>
          <p:cNvSpPr>
            <a:spLocks noGrp="1"/>
          </p:cNvSpPr>
          <p:nvPr>
            <p:ph idx="1"/>
          </p:nvPr>
        </p:nvSpPr>
        <p:spPr>
          <a:xfrm>
            <a:off x="1629680" y="1825625"/>
            <a:ext cx="9724119" cy="4351338"/>
          </a:xfrm>
        </p:spPr>
        <p:txBody>
          <a:bodyPr>
            <a:normAutofit fontScale="77500" lnSpcReduction="20000"/>
          </a:bodyPr>
          <a:lstStyle/>
          <a:p>
            <a:pPr marL="0" indent="0">
              <a:lnSpc>
                <a:spcPct val="120000"/>
              </a:lnSpc>
              <a:buNone/>
            </a:pPr>
            <a:r>
              <a:rPr lang="en-CA" sz="3000" dirty="0"/>
              <a:t>Scoping, planning and setting initial directions (Jan / Feb 2021)</a:t>
            </a:r>
          </a:p>
          <a:p>
            <a:pPr marL="0" indent="0">
              <a:lnSpc>
                <a:spcPct val="120000"/>
              </a:lnSpc>
              <a:buNone/>
            </a:pPr>
            <a:endParaRPr lang="en-CA" sz="2400" dirty="0"/>
          </a:p>
          <a:p>
            <a:pPr marL="0" indent="0">
              <a:lnSpc>
                <a:spcPct val="120000"/>
              </a:lnSpc>
              <a:buNone/>
            </a:pPr>
            <a:r>
              <a:rPr lang="en-CA" dirty="0"/>
              <a:t>“Pollination” -- Broad engagement and gathering insights and ideas for in-depth consideration (Mar/Apr 2021)</a:t>
            </a:r>
          </a:p>
          <a:p>
            <a:pPr marL="0" indent="0">
              <a:lnSpc>
                <a:spcPct val="120000"/>
              </a:lnSpc>
              <a:buNone/>
            </a:pPr>
            <a:endParaRPr lang="en-CA" dirty="0"/>
          </a:p>
          <a:p>
            <a:pPr marL="0" indent="0">
              <a:lnSpc>
                <a:spcPct val="120000"/>
              </a:lnSpc>
              <a:buNone/>
            </a:pPr>
            <a:r>
              <a:rPr lang="en-CA" dirty="0"/>
              <a:t>Strategy Hives</a:t>
            </a:r>
            <a:r>
              <a:rPr lang="en-CA" baseline="30000" dirty="0"/>
              <a:t>™</a:t>
            </a:r>
            <a:r>
              <a:rPr lang="en-CA" dirty="0"/>
              <a:t> -- In-depth dialogue and planning on a consolidated list of key topics identified in the engagement process (Late May and early June 2021) </a:t>
            </a:r>
          </a:p>
          <a:p>
            <a:pPr marL="0" indent="0">
              <a:lnSpc>
                <a:spcPct val="120000"/>
              </a:lnSpc>
              <a:buNone/>
            </a:pPr>
            <a:endParaRPr lang="en-CA" dirty="0"/>
          </a:p>
          <a:p>
            <a:pPr marL="0" indent="0">
              <a:lnSpc>
                <a:spcPct val="120000"/>
              </a:lnSpc>
              <a:buNone/>
            </a:pPr>
            <a:r>
              <a:rPr lang="en-CA" dirty="0"/>
              <a:t>Harvesting”:  Finalizing strategy and launching implementation (June/July 2021)</a:t>
            </a:r>
          </a:p>
        </p:txBody>
      </p:sp>
      <p:sp>
        <p:nvSpPr>
          <p:cNvPr id="4" name="Oval 3">
            <a:extLst>
              <a:ext uri="{FF2B5EF4-FFF2-40B4-BE49-F238E27FC236}">
                <a16:creationId xmlns:a16="http://schemas.microsoft.com/office/drawing/2014/main" id="{E3B1B1B2-F91D-664D-AE10-4C6D205AE172}"/>
              </a:ext>
            </a:extLst>
          </p:cNvPr>
          <p:cNvSpPr/>
          <p:nvPr/>
        </p:nvSpPr>
        <p:spPr>
          <a:xfrm>
            <a:off x="805450" y="4061837"/>
            <a:ext cx="723265" cy="741045"/>
          </a:xfrm>
          <a:prstGeom prst="ellipse">
            <a:avLst/>
          </a:prstGeom>
          <a:blipFill rotWithShape="1">
            <a:blip r:embed="rId2" cstate="print">
              <a:extLst>
                <a:ext uri="{28A0092B-C50C-407E-A947-70E740481C1C}">
                  <a14:useLocalDpi xmlns:a14="http://schemas.microsoft.com/office/drawing/2010/main" val="0"/>
                </a:ext>
              </a:extLst>
            </a:blip>
            <a:srcRect/>
            <a:stretch>
              <a:fillRect l="-1000" r="-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5" name="Picture 4" descr="A close up of a flower&#10;&#10;Description automatically generated">
            <a:extLst>
              <a:ext uri="{FF2B5EF4-FFF2-40B4-BE49-F238E27FC236}">
                <a16:creationId xmlns:a16="http://schemas.microsoft.com/office/drawing/2014/main" id="{C0047CA8-BC50-A84D-984F-702F92747E78}"/>
              </a:ext>
            </a:extLst>
          </p:cNvPr>
          <p:cNvPicPr/>
          <p:nvPr/>
        </p:nvPicPr>
        <p:blipFill rotWithShape="1">
          <a:blip r:embed="rId3"/>
          <a:srcRect b="7558"/>
          <a:stretch/>
        </p:blipFill>
        <p:spPr bwMode="auto">
          <a:xfrm>
            <a:off x="704486" y="2796163"/>
            <a:ext cx="895985" cy="874395"/>
          </a:xfrm>
          <a:prstGeom prst="ellipse">
            <a:avLst/>
          </a:prstGeom>
          <a:ln>
            <a:noFill/>
          </a:ln>
          <a:effectLst>
            <a:softEdge rad="112500"/>
          </a:effectLst>
          <a:extLst>
            <a:ext uri="{53640926-AAD7-44D8-BBD7-CCE9431645EC}">
              <a14:shadowObscured xmlns:a14="http://schemas.microsoft.com/office/drawing/2010/main"/>
            </a:ext>
          </a:extLst>
        </p:spPr>
      </p:pic>
      <p:pic>
        <p:nvPicPr>
          <p:cNvPr id="6" name="Picture 5" descr="A picture containing honeycomb, outdoor object, orange&#10;&#10;Description automatically generated">
            <a:extLst>
              <a:ext uri="{FF2B5EF4-FFF2-40B4-BE49-F238E27FC236}">
                <a16:creationId xmlns:a16="http://schemas.microsoft.com/office/drawing/2014/main" id="{B4031820-985E-7544-A117-120E8542D6BD}"/>
              </a:ext>
            </a:extLst>
          </p:cNvPr>
          <p:cNvPicPr/>
          <p:nvPr/>
        </p:nvPicPr>
        <p:blipFill rotWithShape="1">
          <a:blip r:embed="rId4"/>
          <a:srcRect l="4284" t="6958" r="5214" b="5284"/>
          <a:stretch/>
        </p:blipFill>
        <p:spPr bwMode="auto">
          <a:xfrm>
            <a:off x="704486" y="1583509"/>
            <a:ext cx="925195" cy="895985"/>
          </a:xfrm>
          <a:prstGeom prst="ellipse">
            <a:avLst/>
          </a:prstGeom>
          <a:ln>
            <a:noFill/>
          </a:ln>
          <a:effectLst>
            <a:softEdge rad="112500"/>
          </a:effectLst>
          <a:extLst>
            <a:ext uri="{53640926-AAD7-44D8-BBD7-CCE9431645EC}">
              <a14:shadowObscured xmlns:a14="http://schemas.microsoft.com/office/drawing/2010/main"/>
            </a:ext>
          </a:extLst>
        </p:spPr>
      </p:pic>
      <p:pic>
        <p:nvPicPr>
          <p:cNvPr id="7" name="Picture 6" descr="A picture containing table&#10;&#10;Description automatically generated">
            <a:extLst>
              <a:ext uri="{FF2B5EF4-FFF2-40B4-BE49-F238E27FC236}">
                <a16:creationId xmlns:a16="http://schemas.microsoft.com/office/drawing/2014/main" id="{267D0F78-7C29-5D4A-8CD4-BBFA732DE889}"/>
              </a:ext>
            </a:extLst>
          </p:cNvPr>
          <p:cNvPicPr/>
          <p:nvPr/>
        </p:nvPicPr>
        <p:blipFill rotWithShape="1">
          <a:blip r:embed="rId5"/>
          <a:srcRect l="11644" t="13559" r="14606" b="13952"/>
          <a:stretch/>
        </p:blipFill>
        <p:spPr bwMode="auto">
          <a:xfrm>
            <a:off x="721984" y="5191443"/>
            <a:ext cx="869315" cy="985520"/>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94823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F392-659B-DC4A-9C29-9F1E22D71FE8}"/>
              </a:ext>
            </a:extLst>
          </p:cNvPr>
          <p:cNvSpPr>
            <a:spLocks noGrp="1"/>
          </p:cNvSpPr>
          <p:nvPr>
            <p:ph type="title"/>
          </p:nvPr>
        </p:nvSpPr>
        <p:spPr>
          <a:xfrm>
            <a:off x="1495866" y="479060"/>
            <a:ext cx="7690997" cy="1325563"/>
          </a:xfrm>
        </p:spPr>
        <p:txBody>
          <a:bodyPr>
            <a:normAutofit/>
          </a:bodyPr>
          <a:lstStyle/>
          <a:p>
            <a:r>
              <a:rPr lang="en-CA" sz="3200" dirty="0">
                <a:latin typeface="Lato" panose="020F0502020204030203" pitchFamily="34" charset="0"/>
                <a:ea typeface="Lato" panose="020F0502020204030203" pitchFamily="34" charset="0"/>
                <a:cs typeface="Lato" panose="020F0502020204030203" pitchFamily="34" charset="0"/>
              </a:rPr>
              <a:t>“Pollination”: broad engagement</a:t>
            </a:r>
            <a:endParaRPr lang="en-CA" sz="3200" dirty="0">
              <a:effectLst/>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6FE97E88-C2C2-F24B-AF0C-35AD17AAE273}"/>
              </a:ext>
            </a:extLst>
          </p:cNvPr>
          <p:cNvSpPr>
            <a:spLocks noGrp="1"/>
          </p:cNvSpPr>
          <p:nvPr>
            <p:ph idx="1"/>
          </p:nvPr>
        </p:nvSpPr>
        <p:spPr>
          <a:xfrm>
            <a:off x="823226" y="1969038"/>
            <a:ext cx="10848278" cy="5032375"/>
          </a:xfrm>
        </p:spPr>
        <p:txBody>
          <a:bodyPr>
            <a:normAutofit/>
          </a:bodyPr>
          <a:lstStyle/>
          <a:p>
            <a:r>
              <a:rPr lang="en-CA" sz="2400" b="1" dirty="0"/>
              <a:t>SEAMO core engagement team – </a:t>
            </a:r>
            <a:r>
              <a:rPr lang="en-CA" sz="2400" dirty="0"/>
              <a:t>will reach out to peers and colleagues to engage them in strategic questions</a:t>
            </a:r>
          </a:p>
          <a:p>
            <a:pPr lvl="0"/>
            <a:r>
              <a:rPr lang="en-CA" sz="2400" b="1" dirty="0"/>
              <a:t>Virtual focus groups -- </a:t>
            </a:r>
            <a:r>
              <a:rPr lang="en-CA" sz="2400" dirty="0"/>
              <a:t>leaders, physicians, staff, learners, trainees, researchers, and other key stakeholders (~8-10 SEAMO focused sessions) using existing meetings where appropriate)</a:t>
            </a:r>
          </a:p>
          <a:p>
            <a:pPr lvl="0"/>
            <a:r>
              <a:rPr lang="en-CA" sz="2400" b="1" dirty="0"/>
              <a:t>“Big questions” – </a:t>
            </a:r>
            <a:r>
              <a:rPr lang="en-CA" sz="2400" dirty="0"/>
              <a:t>promoted through blogs, newsletters, social media</a:t>
            </a:r>
          </a:p>
          <a:p>
            <a:pPr lvl="0"/>
            <a:r>
              <a:rPr lang="en-CA" sz="2400" b="1" dirty="0"/>
              <a:t>Insight consolidation </a:t>
            </a:r>
            <a:r>
              <a:rPr lang="en-CA" sz="2400" dirty="0"/>
              <a:t>-  with leaders, and joint FHS and SEAMO Core Team meeting, to share emerging themes, strategic questions and other context that will shape strategy development in phase three </a:t>
            </a:r>
          </a:p>
          <a:p>
            <a:pPr lvl="0"/>
            <a:r>
              <a:rPr lang="en-CA" sz="2400" dirty="0"/>
              <a:t>Structure topics for five or six strategy hives and generate invitations</a:t>
            </a:r>
          </a:p>
          <a:p>
            <a:pPr lvl="0"/>
            <a:endParaRPr lang="en-CA" sz="2400" dirty="0"/>
          </a:p>
          <a:p>
            <a:pPr marL="0" lvl="0" indent="0">
              <a:buNone/>
            </a:pPr>
            <a:endParaRPr lang="en-CA" sz="2400" dirty="0"/>
          </a:p>
          <a:p>
            <a:pPr marL="0" lvl="0" indent="0">
              <a:buNone/>
            </a:pPr>
            <a:endParaRPr lang="en-CA" sz="2400" dirty="0"/>
          </a:p>
        </p:txBody>
      </p:sp>
      <p:pic>
        <p:nvPicPr>
          <p:cNvPr id="5" name="Picture 4" descr="A close up of a flower&#10;&#10;Description automatically generated">
            <a:extLst>
              <a:ext uri="{FF2B5EF4-FFF2-40B4-BE49-F238E27FC236}">
                <a16:creationId xmlns:a16="http://schemas.microsoft.com/office/drawing/2014/main" id="{2086BF8D-1B04-6941-8DBA-02575DDDEFEE}"/>
              </a:ext>
            </a:extLst>
          </p:cNvPr>
          <p:cNvPicPr/>
          <p:nvPr/>
        </p:nvPicPr>
        <p:blipFill rotWithShape="1">
          <a:blip r:embed="rId2"/>
          <a:srcRect b="7558"/>
          <a:stretch/>
        </p:blipFill>
        <p:spPr bwMode="auto">
          <a:xfrm>
            <a:off x="599881" y="446564"/>
            <a:ext cx="895985" cy="874395"/>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276565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D4AEC-9775-FF4E-B750-AB009EA44092}"/>
              </a:ext>
            </a:extLst>
          </p:cNvPr>
          <p:cNvSpPr>
            <a:spLocks noGrp="1"/>
          </p:cNvSpPr>
          <p:nvPr>
            <p:ph type="title"/>
          </p:nvPr>
        </p:nvSpPr>
        <p:spPr>
          <a:xfrm>
            <a:off x="1495866" y="365125"/>
            <a:ext cx="9857934" cy="1325563"/>
          </a:xfrm>
        </p:spPr>
        <p:txBody>
          <a:bodyPr/>
          <a:lstStyle/>
          <a:p>
            <a:r>
              <a:rPr lang="en-US" dirty="0">
                <a:latin typeface="Lato" panose="020F0502020204030203" pitchFamily="34" charset="0"/>
                <a:ea typeface="Lato" panose="020F0502020204030203" pitchFamily="34" charset="0"/>
                <a:cs typeface="Lato" panose="020F0502020204030203" pitchFamily="34" charset="0"/>
              </a:rPr>
              <a:t>Strategy </a:t>
            </a:r>
            <a:r>
              <a:rPr lang="en-US" dirty="0" err="1">
                <a:latin typeface="Lato" panose="020F0502020204030203" pitchFamily="34" charset="0"/>
                <a:ea typeface="Lato" panose="020F0502020204030203" pitchFamily="34" charset="0"/>
                <a:cs typeface="Lato" panose="020F0502020204030203" pitchFamily="34" charset="0"/>
              </a:rPr>
              <a:t>Hives</a:t>
            </a:r>
            <a:r>
              <a:rPr lang="en-US" baseline="30000" dirty="0" err="1">
                <a:latin typeface="Lato" panose="020F0502020204030203" pitchFamily="34" charset="0"/>
                <a:ea typeface="Lato" panose="020F0502020204030203" pitchFamily="34" charset="0"/>
                <a:cs typeface="Lato" panose="020F0502020204030203" pitchFamily="34" charset="0"/>
              </a:rPr>
              <a:t>TM</a:t>
            </a:r>
            <a:r>
              <a:rPr lang="en-US" baseline="30000" dirty="0">
                <a:latin typeface="Lato" panose="020F0502020204030203" pitchFamily="34" charset="0"/>
                <a:ea typeface="Lato" panose="020F0502020204030203" pitchFamily="34" charset="0"/>
                <a:cs typeface="Lato" panose="020F0502020204030203" pitchFamily="34" charset="0"/>
              </a:rPr>
              <a:t> </a:t>
            </a: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A9DC9629-7C10-654A-A358-093391FA9856}"/>
              </a:ext>
            </a:extLst>
          </p:cNvPr>
          <p:cNvSpPr>
            <a:spLocks noGrp="1"/>
          </p:cNvSpPr>
          <p:nvPr>
            <p:ph idx="1"/>
          </p:nvPr>
        </p:nvSpPr>
        <p:spPr/>
        <p:txBody>
          <a:bodyPr>
            <a:normAutofit/>
          </a:bodyPr>
          <a:lstStyle/>
          <a:p>
            <a:pPr lvl="0"/>
            <a:r>
              <a:rPr lang="en-CA" dirty="0"/>
              <a:t>Host five or six 2.5-hour virtual planning sessions each on a specific topic (e.g., “</a:t>
            </a:r>
            <a:r>
              <a:rPr lang="en-CA" i="1" dirty="0"/>
              <a:t>getting the most out of the SEAMO FHS partnership</a:t>
            </a:r>
            <a:r>
              <a:rPr lang="en-CA" dirty="0"/>
              <a:t>”) (note: we may host SEAMO specific hive(s) as needed)</a:t>
            </a:r>
          </a:p>
          <a:p>
            <a:pPr lvl="0"/>
            <a:r>
              <a:rPr lang="en-CA" dirty="0"/>
              <a:t>Explore emerging strategic questions with a diverse set of stakeholders (50 – 100 people), blending individuals from inside SEAMO and FHS, students, alumni, patients/families, and key partners who are passionate about the specific topic</a:t>
            </a:r>
          </a:p>
          <a:p>
            <a:pPr lvl="0"/>
            <a:endParaRPr lang="en-CA" dirty="0"/>
          </a:p>
          <a:p>
            <a:pPr marL="0" indent="0">
              <a:lnSpc>
                <a:spcPct val="120000"/>
              </a:lnSpc>
              <a:buNone/>
            </a:pPr>
            <a:endParaRPr lang="en-US" dirty="0"/>
          </a:p>
          <a:p>
            <a:endParaRPr lang="en-US" dirty="0"/>
          </a:p>
        </p:txBody>
      </p:sp>
      <p:sp>
        <p:nvSpPr>
          <p:cNvPr id="5" name="Oval 4">
            <a:extLst>
              <a:ext uri="{FF2B5EF4-FFF2-40B4-BE49-F238E27FC236}">
                <a16:creationId xmlns:a16="http://schemas.microsoft.com/office/drawing/2014/main" id="{B0CC9E64-76D9-9742-B42A-10250671049F}"/>
              </a:ext>
            </a:extLst>
          </p:cNvPr>
          <p:cNvSpPr/>
          <p:nvPr/>
        </p:nvSpPr>
        <p:spPr>
          <a:xfrm>
            <a:off x="661091" y="646589"/>
            <a:ext cx="723265" cy="741045"/>
          </a:xfrm>
          <a:prstGeom prst="ellipse">
            <a:avLst/>
          </a:prstGeom>
          <a:blipFill rotWithShape="1">
            <a:blip r:embed="rId2" cstate="print">
              <a:extLst>
                <a:ext uri="{28A0092B-C50C-407E-A947-70E740481C1C}">
                  <a14:useLocalDpi xmlns:a14="http://schemas.microsoft.com/office/drawing/2010/main" val="0"/>
                </a:ext>
              </a:extLst>
            </a:blip>
            <a:srcRect/>
            <a:stretch>
              <a:fillRect l="-1000" r="-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98062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D4AEC-9775-FF4E-B750-AB009EA44092}"/>
              </a:ext>
            </a:extLst>
          </p:cNvPr>
          <p:cNvSpPr>
            <a:spLocks noGrp="1"/>
          </p:cNvSpPr>
          <p:nvPr>
            <p:ph type="title"/>
          </p:nvPr>
        </p:nvSpPr>
        <p:spPr>
          <a:xfrm>
            <a:off x="1516566" y="507841"/>
            <a:ext cx="8803092" cy="1325563"/>
          </a:xfrm>
        </p:spPr>
        <p:txBody>
          <a:bodyPr>
            <a:normAutofit/>
          </a:bodyPr>
          <a:lstStyle/>
          <a:p>
            <a:r>
              <a:rPr lang="en-US" sz="3600" dirty="0">
                <a:latin typeface="Lato" panose="020F0502020204030203" pitchFamily="34" charset="0"/>
                <a:ea typeface="Lato" panose="020F0502020204030203" pitchFamily="34" charset="0"/>
                <a:cs typeface="Lato" panose="020F0502020204030203" pitchFamily="34" charset="0"/>
              </a:rPr>
              <a:t>Harvesting: Strategic Plan Development</a:t>
            </a:r>
          </a:p>
        </p:txBody>
      </p:sp>
      <p:sp>
        <p:nvSpPr>
          <p:cNvPr id="3" name="Content Placeholder 2">
            <a:extLst>
              <a:ext uri="{FF2B5EF4-FFF2-40B4-BE49-F238E27FC236}">
                <a16:creationId xmlns:a16="http://schemas.microsoft.com/office/drawing/2014/main" id="{A9DC9629-7C10-654A-A358-093391FA9856}"/>
              </a:ext>
            </a:extLst>
          </p:cNvPr>
          <p:cNvSpPr>
            <a:spLocks noGrp="1"/>
          </p:cNvSpPr>
          <p:nvPr>
            <p:ph idx="1"/>
          </p:nvPr>
        </p:nvSpPr>
        <p:spPr>
          <a:xfrm>
            <a:off x="994317" y="1833404"/>
            <a:ext cx="10098799" cy="4351338"/>
          </a:xfrm>
        </p:spPr>
        <p:txBody>
          <a:bodyPr>
            <a:normAutofit/>
          </a:bodyPr>
          <a:lstStyle/>
          <a:p>
            <a:pPr lvl="0">
              <a:lnSpc>
                <a:spcPct val="100000"/>
              </a:lnSpc>
            </a:pPr>
            <a:r>
              <a:rPr lang="en-CA" dirty="0"/>
              <a:t>Develop an initial strategy framework based on the Hives</a:t>
            </a:r>
          </a:p>
          <a:p>
            <a:pPr lvl="0">
              <a:lnSpc>
                <a:spcPct val="100000"/>
              </a:lnSpc>
            </a:pPr>
            <a:r>
              <a:rPr lang="en-CA" dirty="0"/>
              <a:t>Map out a robust strategy framework finalizing priorities, goals, objectives, and metrics for each organization (multiple meetings with leadership from FHS and SEAMO) (multiple iterations until the teams are confident in the emerging plan)</a:t>
            </a:r>
          </a:p>
          <a:p>
            <a:pPr lvl="0">
              <a:lnSpc>
                <a:spcPct val="100000"/>
              </a:lnSpc>
            </a:pPr>
            <a:r>
              <a:rPr lang="en-CA" dirty="0"/>
              <a:t>Bring plan to SEAMO governing committee</a:t>
            </a:r>
          </a:p>
          <a:p>
            <a:pPr lvl="0"/>
            <a:endParaRPr lang="en-CA" dirty="0"/>
          </a:p>
        </p:txBody>
      </p:sp>
      <p:pic>
        <p:nvPicPr>
          <p:cNvPr id="4" name="Picture 3" descr="A picture containing table&#10;&#10;Description automatically generated">
            <a:extLst>
              <a:ext uri="{FF2B5EF4-FFF2-40B4-BE49-F238E27FC236}">
                <a16:creationId xmlns:a16="http://schemas.microsoft.com/office/drawing/2014/main" id="{958A7895-C89B-2F4B-B0A0-007B3787F15F}"/>
              </a:ext>
            </a:extLst>
          </p:cNvPr>
          <p:cNvPicPr/>
          <p:nvPr/>
        </p:nvPicPr>
        <p:blipFill rotWithShape="1">
          <a:blip r:embed="rId2"/>
          <a:srcRect l="11644" t="13559" r="14606" b="13952"/>
          <a:stretch/>
        </p:blipFill>
        <p:spPr bwMode="auto">
          <a:xfrm>
            <a:off x="647251" y="535146"/>
            <a:ext cx="869315" cy="985520"/>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276009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3F996-A7C1-DC4F-9A85-39627690840C}"/>
              </a:ext>
            </a:extLst>
          </p:cNvPr>
          <p:cNvSpPr>
            <a:spLocks noGrp="1"/>
          </p:cNvSpPr>
          <p:nvPr>
            <p:ph type="title"/>
          </p:nvPr>
        </p:nvSpPr>
        <p:spPr/>
        <p:txBody>
          <a:bodyPr/>
          <a:lstStyle/>
          <a:p>
            <a:r>
              <a:rPr lang="en-US" dirty="0"/>
              <a:t>Your perspectives</a:t>
            </a:r>
          </a:p>
        </p:txBody>
      </p:sp>
      <p:pic>
        <p:nvPicPr>
          <p:cNvPr id="5" name="Picture 4" descr="Timeline&#10;&#10;Description automatically generated">
            <a:extLst>
              <a:ext uri="{FF2B5EF4-FFF2-40B4-BE49-F238E27FC236}">
                <a16:creationId xmlns:a16="http://schemas.microsoft.com/office/drawing/2014/main" id="{E27DCFE7-255D-F84C-B69D-E75DC2E3054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48961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45E9D-04D2-604A-BA18-0136817EE3D7}"/>
              </a:ext>
            </a:extLst>
          </p:cNvPr>
          <p:cNvSpPr>
            <a:spLocks noGrp="1"/>
          </p:cNvSpPr>
          <p:nvPr>
            <p:ph type="title"/>
          </p:nvPr>
        </p:nvSpPr>
        <p:spPr/>
        <p:txBody>
          <a:bodyPr/>
          <a:lstStyle/>
          <a:p>
            <a:r>
              <a:rPr lang="en-US" dirty="0"/>
              <a:t>Pollination Sessions</a:t>
            </a:r>
          </a:p>
        </p:txBody>
      </p:sp>
      <p:sp>
        <p:nvSpPr>
          <p:cNvPr id="3" name="Content Placeholder 2">
            <a:extLst>
              <a:ext uri="{FF2B5EF4-FFF2-40B4-BE49-F238E27FC236}">
                <a16:creationId xmlns:a16="http://schemas.microsoft.com/office/drawing/2014/main" id="{0B065A18-1514-E642-BF98-96F86E1D73D2}"/>
              </a:ext>
            </a:extLst>
          </p:cNvPr>
          <p:cNvSpPr>
            <a:spLocks noGrp="1"/>
          </p:cNvSpPr>
          <p:nvPr>
            <p:ph idx="1"/>
          </p:nvPr>
        </p:nvSpPr>
        <p:spPr/>
        <p:txBody>
          <a:bodyPr>
            <a:normAutofit/>
          </a:bodyPr>
          <a:lstStyle/>
          <a:p>
            <a:r>
              <a:rPr lang="en-US" dirty="0"/>
              <a:t>SEAMO specific groups we will be visiting:</a:t>
            </a:r>
          </a:p>
          <a:p>
            <a:pPr lvl="1"/>
            <a:r>
              <a:rPr lang="en-US" sz="2900" dirty="0"/>
              <a:t>Accountability Committee</a:t>
            </a:r>
          </a:p>
          <a:p>
            <a:pPr lvl="1"/>
            <a:r>
              <a:rPr lang="en-US" sz="2900" dirty="0"/>
              <a:t>SEAMO Staff</a:t>
            </a:r>
          </a:p>
          <a:p>
            <a:pPr lvl="1"/>
            <a:r>
              <a:rPr lang="en-US" sz="2900" dirty="0"/>
              <a:t>Council of Clinical Heads and SEAMO Heads</a:t>
            </a:r>
          </a:p>
          <a:p>
            <a:pPr lvl="1"/>
            <a:r>
              <a:rPr lang="en-US" sz="2900" dirty="0"/>
              <a:t>Ministry of Health Group</a:t>
            </a:r>
          </a:p>
          <a:p>
            <a:pPr lvl="1"/>
            <a:r>
              <a:rPr lang="en-US" sz="2900" dirty="0"/>
              <a:t>CTAQ Executive</a:t>
            </a:r>
          </a:p>
          <a:p>
            <a:pPr lvl="1"/>
            <a:r>
              <a:rPr lang="en-US" sz="2900" dirty="0"/>
              <a:t>2 joint FHS and SEAMO Faculty Sessions</a:t>
            </a:r>
          </a:p>
          <a:p>
            <a:pPr marL="0" indent="0">
              <a:buNone/>
            </a:pPr>
            <a:endParaRPr lang="en-US" i="1" dirty="0"/>
          </a:p>
          <a:p>
            <a:pPr marL="0" indent="0">
              <a:buNone/>
            </a:pPr>
            <a:endParaRPr lang="en-US" i="1" dirty="0"/>
          </a:p>
        </p:txBody>
      </p:sp>
    </p:spTree>
    <p:extLst>
      <p:ext uri="{BB962C8B-B14F-4D97-AF65-F5344CB8AC3E}">
        <p14:creationId xmlns:p14="http://schemas.microsoft.com/office/powerpoint/2010/main" val="31467467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3902</TotalTime>
  <Words>384</Words>
  <Application>Microsoft Office PowerPoint</Application>
  <PresentationFormat>Widescreen</PresentationFormat>
  <Paragraphs>33</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Lato</vt:lpstr>
      <vt:lpstr>Office Theme</vt:lpstr>
      <vt:lpstr> Strategic Planning for Southeastern Academic Medical Organization  </vt:lpstr>
      <vt:lpstr>Four Phase Process</vt:lpstr>
      <vt:lpstr>“Pollination”: broad engagement</vt:lpstr>
      <vt:lpstr>Strategy HivesTM </vt:lpstr>
      <vt:lpstr>Harvesting: Strategic Plan Development</vt:lpstr>
      <vt:lpstr>Your perspectives</vt:lpstr>
      <vt:lpstr>Pollination Sessions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Planning and Stakeholder Engagement RFP #ROHCG – 20-01</dc:title>
  <dc:creator>Cate Creede</dc:creator>
  <cp:lastModifiedBy>Savoula Stylianou</cp:lastModifiedBy>
  <cp:revision>66</cp:revision>
  <cp:lastPrinted>2021-01-04T16:14:23Z</cp:lastPrinted>
  <dcterms:created xsi:type="dcterms:W3CDTF">2020-02-14T17:01:55Z</dcterms:created>
  <dcterms:modified xsi:type="dcterms:W3CDTF">2021-03-11T20:29:19Z</dcterms:modified>
</cp:coreProperties>
</file>